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63" r:id="rId2"/>
    <p:sldId id="260" r:id="rId3"/>
  </p:sldIdLst>
  <p:sldSz cx="32004000" cy="25603200"/>
  <p:notesSz cx="6858000" cy="9144000"/>
  <p:defaultText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7DFE1"/>
    <a:srgbClr val="E7ECEE"/>
    <a:srgbClr val="D6DDE0"/>
    <a:srgbClr val="2B84D2"/>
    <a:srgbClr val="818181"/>
    <a:srgbClr val="1C2939"/>
    <a:srgbClr val="E8EE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02" autoAdjust="0"/>
    <p:restoredTop sz="92177" autoAdjust="0"/>
  </p:normalViewPr>
  <p:slideViewPr>
    <p:cSldViewPr snapToGrid="0" snapToObjects="1">
      <p:cViewPr varScale="1">
        <p:scale>
          <a:sx n="19" d="100"/>
          <a:sy n="19" d="100"/>
        </p:scale>
        <p:origin x="-2208" y="-120"/>
      </p:cViewPr>
      <p:guideLst>
        <p:guide orient="horz" pos="12680"/>
        <p:guide pos="72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notesMaster" Target="notesMasters/notes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685992-2584-0D40-9F4F-6E4B59BEC887}" type="datetimeFigureOut">
              <a:rPr lang="en-US" smtClean="0"/>
              <a:t>5/29/15</a:t>
            </a:fld>
            <a:endParaRPr lang="en-US"/>
          </a:p>
        </p:txBody>
      </p:sp>
      <p:sp>
        <p:nvSpPr>
          <p:cNvPr id="4" name="Slide Image Placeholder 3"/>
          <p:cNvSpPr>
            <a:spLocks noGrp="1" noRot="1" noChangeAspect="1"/>
          </p:cNvSpPr>
          <p:nvPr>
            <p:ph type="sldImg" idx="2"/>
          </p:nvPr>
        </p:nvSpPr>
        <p:spPr>
          <a:xfrm>
            <a:off x="1285875" y="685800"/>
            <a:ext cx="42862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433A41-3688-D149-9DB2-964966365024}" type="slidenum">
              <a:rPr lang="en-US" smtClean="0"/>
              <a:t>‹#›</a:t>
            </a:fld>
            <a:endParaRPr lang="en-US"/>
          </a:p>
        </p:txBody>
      </p:sp>
    </p:spTree>
    <p:extLst>
      <p:ext uri="{BB962C8B-B14F-4D97-AF65-F5344CB8AC3E}">
        <p14:creationId xmlns:p14="http://schemas.microsoft.com/office/powerpoint/2010/main" val="482514367"/>
      </p:ext>
    </p:extLst>
  </p:cSld>
  <p:clrMap bg1="lt1" tx1="dk1" bg2="lt2" tx2="dk2" accent1="accent1" accent2="accent2" accent3="accent3" accent4="accent4" accent5="accent5" accent6="accent6" hlink="hlink" folHlink="folHlink"/>
  <p:notesStyle>
    <a:lvl1pPr marL="0" algn="l" defTabSz="1645514" rtl="0" eaLnBrk="1" latinLnBrk="0" hangingPunct="1">
      <a:defRPr sz="4300" kern="1200">
        <a:solidFill>
          <a:schemeClr val="tx1"/>
        </a:solidFill>
        <a:latin typeface="+mn-lt"/>
        <a:ea typeface="+mn-ea"/>
        <a:cs typeface="+mn-cs"/>
      </a:defRPr>
    </a:lvl1pPr>
    <a:lvl2pPr marL="1645514" algn="l" defTabSz="1645514" rtl="0" eaLnBrk="1" latinLnBrk="0" hangingPunct="1">
      <a:defRPr sz="4300" kern="1200">
        <a:solidFill>
          <a:schemeClr val="tx1"/>
        </a:solidFill>
        <a:latin typeface="+mn-lt"/>
        <a:ea typeface="+mn-ea"/>
        <a:cs typeface="+mn-cs"/>
      </a:defRPr>
    </a:lvl2pPr>
    <a:lvl3pPr marL="3291024" algn="l" defTabSz="1645514" rtl="0" eaLnBrk="1" latinLnBrk="0" hangingPunct="1">
      <a:defRPr sz="4300" kern="1200">
        <a:solidFill>
          <a:schemeClr val="tx1"/>
        </a:solidFill>
        <a:latin typeface="+mn-lt"/>
        <a:ea typeface="+mn-ea"/>
        <a:cs typeface="+mn-cs"/>
      </a:defRPr>
    </a:lvl3pPr>
    <a:lvl4pPr marL="4936539" algn="l" defTabSz="1645514" rtl="0" eaLnBrk="1" latinLnBrk="0" hangingPunct="1">
      <a:defRPr sz="4300" kern="1200">
        <a:solidFill>
          <a:schemeClr val="tx1"/>
        </a:solidFill>
        <a:latin typeface="+mn-lt"/>
        <a:ea typeface="+mn-ea"/>
        <a:cs typeface="+mn-cs"/>
      </a:defRPr>
    </a:lvl4pPr>
    <a:lvl5pPr marL="6582049" algn="l" defTabSz="1645514" rtl="0" eaLnBrk="1" latinLnBrk="0" hangingPunct="1">
      <a:defRPr sz="4300" kern="1200">
        <a:solidFill>
          <a:schemeClr val="tx1"/>
        </a:solidFill>
        <a:latin typeface="+mn-lt"/>
        <a:ea typeface="+mn-ea"/>
        <a:cs typeface="+mn-cs"/>
      </a:defRPr>
    </a:lvl5pPr>
    <a:lvl6pPr marL="8227563" algn="l" defTabSz="1645514" rtl="0" eaLnBrk="1" latinLnBrk="0" hangingPunct="1">
      <a:defRPr sz="4300" kern="1200">
        <a:solidFill>
          <a:schemeClr val="tx1"/>
        </a:solidFill>
        <a:latin typeface="+mn-lt"/>
        <a:ea typeface="+mn-ea"/>
        <a:cs typeface="+mn-cs"/>
      </a:defRPr>
    </a:lvl6pPr>
    <a:lvl7pPr marL="9873077" algn="l" defTabSz="1645514" rtl="0" eaLnBrk="1" latinLnBrk="0" hangingPunct="1">
      <a:defRPr sz="4300" kern="1200">
        <a:solidFill>
          <a:schemeClr val="tx1"/>
        </a:solidFill>
        <a:latin typeface="+mn-lt"/>
        <a:ea typeface="+mn-ea"/>
        <a:cs typeface="+mn-cs"/>
      </a:defRPr>
    </a:lvl7pPr>
    <a:lvl8pPr marL="11518591" algn="l" defTabSz="1645514" rtl="0" eaLnBrk="1" latinLnBrk="0" hangingPunct="1">
      <a:defRPr sz="4300" kern="1200">
        <a:solidFill>
          <a:schemeClr val="tx1"/>
        </a:solidFill>
        <a:latin typeface="+mn-lt"/>
        <a:ea typeface="+mn-ea"/>
        <a:cs typeface="+mn-cs"/>
      </a:defRPr>
    </a:lvl8pPr>
    <a:lvl9pPr marL="13164102" algn="l" defTabSz="1645514" rtl="0" eaLnBrk="1" latinLnBrk="0" hangingPunct="1">
      <a:defRPr sz="4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Poster</a:t>
            </a:r>
          </a:p>
          <a:p>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1</a:t>
            </a:fld>
            <a:endParaRPr lang="en-US"/>
          </a:p>
        </p:txBody>
      </p:sp>
    </p:spTree>
    <p:extLst>
      <p:ext uri="{BB962C8B-B14F-4D97-AF65-F5344CB8AC3E}">
        <p14:creationId xmlns:p14="http://schemas.microsoft.com/office/powerpoint/2010/main" val="3178737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85875" y="685800"/>
            <a:ext cx="4286250" cy="3429000"/>
          </a:xfrm>
        </p:spPr>
      </p:sp>
      <p:sp>
        <p:nvSpPr>
          <p:cNvPr id="3" name="Notes Placeholder 2"/>
          <p:cNvSpPr>
            <a:spLocks noGrp="1"/>
          </p:cNvSpPr>
          <p:nvPr>
            <p:ph type="body" idx="1"/>
          </p:nvPr>
        </p:nvSpPr>
        <p:spPr/>
        <p:txBody>
          <a:bodyPr/>
          <a:lstStyle/>
          <a:p>
            <a:r>
              <a:rPr lang="en-US" dirty="0" smtClean="0"/>
              <a:t>Color scheme</a:t>
            </a:r>
            <a:endParaRPr lang="en-US" dirty="0"/>
          </a:p>
        </p:txBody>
      </p:sp>
      <p:sp>
        <p:nvSpPr>
          <p:cNvPr id="4" name="Slide Number Placeholder 3"/>
          <p:cNvSpPr>
            <a:spLocks noGrp="1"/>
          </p:cNvSpPr>
          <p:nvPr>
            <p:ph type="sldNum" sz="quarter" idx="10"/>
          </p:nvPr>
        </p:nvSpPr>
        <p:spPr/>
        <p:txBody>
          <a:bodyPr/>
          <a:lstStyle/>
          <a:p>
            <a:fld id="{09433A41-3688-D149-9DB2-964966365024}" type="slidenum">
              <a:rPr lang="en-US" smtClean="0"/>
              <a:t>2</a:t>
            </a:fld>
            <a:endParaRPr lang="en-US"/>
          </a:p>
        </p:txBody>
      </p:sp>
    </p:spTree>
    <p:extLst>
      <p:ext uri="{BB962C8B-B14F-4D97-AF65-F5344CB8AC3E}">
        <p14:creationId xmlns:p14="http://schemas.microsoft.com/office/powerpoint/2010/main" val="692870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300" y="7953593"/>
            <a:ext cx="27203400" cy="5488093"/>
          </a:xfrm>
        </p:spPr>
        <p:txBody>
          <a:bodyPr/>
          <a:lstStyle/>
          <a:p>
            <a:r>
              <a:rPr lang="en-US" smtClean="0"/>
              <a:t>Click to edit Master title style</a:t>
            </a:r>
            <a:endParaRPr lang="en-US"/>
          </a:p>
        </p:txBody>
      </p:sp>
      <p:sp>
        <p:nvSpPr>
          <p:cNvPr id="3" name="Subtitle 2"/>
          <p:cNvSpPr>
            <a:spLocks noGrp="1"/>
          </p:cNvSpPr>
          <p:nvPr>
            <p:ph type="subTitle" idx="1"/>
          </p:nvPr>
        </p:nvSpPr>
        <p:spPr>
          <a:xfrm>
            <a:off x="4800600" y="14508480"/>
            <a:ext cx="22402800" cy="6543040"/>
          </a:xfrm>
        </p:spPr>
        <p:txBody>
          <a:bodyPr/>
          <a:lstStyle>
            <a:lvl1pPr marL="0" indent="0" algn="ctr">
              <a:buNone/>
              <a:defRPr>
                <a:solidFill>
                  <a:schemeClr val="tx1">
                    <a:tint val="75000"/>
                  </a:schemeClr>
                </a:solidFill>
              </a:defRPr>
            </a:lvl1pPr>
            <a:lvl2pPr marL="1645514" indent="0" algn="ctr">
              <a:buNone/>
              <a:defRPr>
                <a:solidFill>
                  <a:schemeClr val="tx1">
                    <a:tint val="75000"/>
                  </a:schemeClr>
                </a:solidFill>
              </a:defRPr>
            </a:lvl2pPr>
            <a:lvl3pPr marL="3291024" indent="0" algn="ctr">
              <a:buNone/>
              <a:defRPr>
                <a:solidFill>
                  <a:schemeClr val="tx1">
                    <a:tint val="75000"/>
                  </a:schemeClr>
                </a:solidFill>
              </a:defRPr>
            </a:lvl3pPr>
            <a:lvl4pPr marL="4936539" indent="0" algn="ctr">
              <a:buNone/>
              <a:defRPr>
                <a:solidFill>
                  <a:schemeClr val="tx1">
                    <a:tint val="75000"/>
                  </a:schemeClr>
                </a:solidFill>
              </a:defRPr>
            </a:lvl4pPr>
            <a:lvl5pPr marL="6582049" indent="0" algn="ctr">
              <a:buNone/>
              <a:defRPr>
                <a:solidFill>
                  <a:schemeClr val="tx1">
                    <a:tint val="75000"/>
                  </a:schemeClr>
                </a:solidFill>
              </a:defRPr>
            </a:lvl5pPr>
            <a:lvl6pPr marL="8227563" indent="0" algn="ctr">
              <a:buNone/>
              <a:defRPr>
                <a:solidFill>
                  <a:schemeClr val="tx1">
                    <a:tint val="75000"/>
                  </a:schemeClr>
                </a:solidFill>
              </a:defRPr>
            </a:lvl6pPr>
            <a:lvl7pPr marL="9873077" indent="0" algn="ctr">
              <a:buNone/>
              <a:defRPr>
                <a:solidFill>
                  <a:schemeClr val="tx1">
                    <a:tint val="75000"/>
                  </a:schemeClr>
                </a:solidFill>
              </a:defRPr>
            </a:lvl7pPr>
            <a:lvl8pPr marL="11518591" indent="0" algn="ctr">
              <a:buNone/>
              <a:defRPr>
                <a:solidFill>
                  <a:schemeClr val="tx1">
                    <a:tint val="75000"/>
                  </a:schemeClr>
                </a:solidFill>
              </a:defRPr>
            </a:lvl8pPr>
            <a:lvl9pPr marL="1316410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55390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495827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2900" y="1025322"/>
            <a:ext cx="7200900" cy="2184569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00200" y="1025322"/>
            <a:ext cx="21069300" cy="2184569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165483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848413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5" y="16452428"/>
            <a:ext cx="27203400" cy="5085080"/>
          </a:xfr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5" y="10851735"/>
            <a:ext cx="27203400" cy="5600698"/>
          </a:xfrm>
        </p:spPr>
        <p:txBody>
          <a:bodyPr anchor="b"/>
          <a:lstStyle>
            <a:lvl1pPr marL="0" indent="0">
              <a:buNone/>
              <a:defRPr sz="7200">
                <a:solidFill>
                  <a:schemeClr val="tx1">
                    <a:tint val="75000"/>
                  </a:schemeClr>
                </a:solidFill>
              </a:defRPr>
            </a:lvl1pPr>
            <a:lvl2pPr marL="1645514" indent="0">
              <a:buNone/>
              <a:defRPr sz="6400">
                <a:solidFill>
                  <a:schemeClr val="tx1">
                    <a:tint val="75000"/>
                  </a:schemeClr>
                </a:solidFill>
              </a:defRPr>
            </a:lvl2pPr>
            <a:lvl3pPr marL="3291024" indent="0">
              <a:buNone/>
              <a:defRPr sz="5800">
                <a:solidFill>
                  <a:schemeClr val="tx1">
                    <a:tint val="75000"/>
                  </a:schemeClr>
                </a:solidFill>
              </a:defRPr>
            </a:lvl3pPr>
            <a:lvl4pPr marL="4936539" indent="0">
              <a:buNone/>
              <a:defRPr sz="5000">
                <a:solidFill>
                  <a:schemeClr val="tx1">
                    <a:tint val="75000"/>
                  </a:schemeClr>
                </a:solidFill>
              </a:defRPr>
            </a:lvl4pPr>
            <a:lvl5pPr marL="6582049" indent="0">
              <a:buNone/>
              <a:defRPr sz="5000">
                <a:solidFill>
                  <a:schemeClr val="tx1">
                    <a:tint val="75000"/>
                  </a:schemeClr>
                </a:solidFill>
              </a:defRPr>
            </a:lvl5pPr>
            <a:lvl6pPr marL="8227563" indent="0">
              <a:buNone/>
              <a:defRPr sz="5000">
                <a:solidFill>
                  <a:schemeClr val="tx1">
                    <a:tint val="75000"/>
                  </a:schemeClr>
                </a:solidFill>
              </a:defRPr>
            </a:lvl6pPr>
            <a:lvl7pPr marL="9873077" indent="0">
              <a:buNone/>
              <a:defRPr sz="5000">
                <a:solidFill>
                  <a:schemeClr val="tx1">
                    <a:tint val="75000"/>
                  </a:schemeClr>
                </a:solidFill>
              </a:defRPr>
            </a:lvl7pPr>
            <a:lvl8pPr marL="11518591" indent="0">
              <a:buNone/>
              <a:defRPr sz="5000">
                <a:solidFill>
                  <a:schemeClr val="tx1">
                    <a:tint val="75000"/>
                  </a:schemeClr>
                </a:solidFill>
              </a:defRPr>
            </a:lvl8pPr>
            <a:lvl9pPr marL="13164102"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68744C-CFB2-7D43-BF8E-20D9B6CB77D5}" type="datetimeFigureOut">
              <a:rPr lang="en-US" smtClean="0"/>
              <a:t>5/29/15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34736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002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268700" y="5974086"/>
            <a:ext cx="14135100" cy="16896928"/>
          </a:xfrm>
        </p:spPr>
        <p:txBody>
          <a:bodyPr/>
          <a:lstStyle>
            <a:lvl1pPr>
              <a:defRPr sz="10100"/>
            </a:lvl1pPr>
            <a:lvl2pPr>
              <a:defRPr sz="87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1486270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00200" y="5731089"/>
            <a:ext cx="14140658"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600200" y="8119533"/>
            <a:ext cx="14140658"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7593" y="5731089"/>
            <a:ext cx="14146213" cy="2388444"/>
          </a:xfrm>
        </p:spPr>
        <p:txBody>
          <a:bodyPr anchor="b"/>
          <a:lstStyle>
            <a:lvl1pPr marL="0" indent="0">
              <a:buNone/>
              <a:defRPr sz="8700" b="1"/>
            </a:lvl1pPr>
            <a:lvl2pPr marL="1645514" indent="0">
              <a:buNone/>
              <a:defRPr sz="7200" b="1"/>
            </a:lvl2pPr>
            <a:lvl3pPr marL="3291024" indent="0">
              <a:buNone/>
              <a:defRPr sz="6400" b="1"/>
            </a:lvl3pPr>
            <a:lvl4pPr marL="4936539" indent="0">
              <a:buNone/>
              <a:defRPr sz="5800" b="1"/>
            </a:lvl4pPr>
            <a:lvl5pPr marL="6582049" indent="0">
              <a:buNone/>
              <a:defRPr sz="5800" b="1"/>
            </a:lvl5pPr>
            <a:lvl6pPr marL="8227563" indent="0">
              <a:buNone/>
              <a:defRPr sz="5800" b="1"/>
            </a:lvl6pPr>
            <a:lvl7pPr marL="9873077" indent="0">
              <a:buNone/>
              <a:defRPr sz="5800" b="1"/>
            </a:lvl7pPr>
            <a:lvl8pPr marL="11518591" indent="0">
              <a:buNone/>
              <a:defRPr sz="5800" b="1"/>
            </a:lvl8pPr>
            <a:lvl9pPr marL="13164102"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6257593" y="8119533"/>
            <a:ext cx="14146213" cy="14751476"/>
          </a:xfrm>
        </p:spPr>
        <p:txBody>
          <a:bodyPr/>
          <a:lstStyle>
            <a:lvl1pPr>
              <a:defRPr sz="8700"/>
            </a:lvl1pPr>
            <a:lvl2pPr>
              <a:defRPr sz="7200"/>
            </a:lvl2pPr>
            <a:lvl3pPr>
              <a:defRPr sz="64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68744C-CFB2-7D43-BF8E-20D9B6CB77D5}" type="datetimeFigureOut">
              <a:rPr lang="en-US" smtClean="0"/>
              <a:t>5/29/15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607388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68744C-CFB2-7D43-BF8E-20D9B6CB77D5}" type="datetimeFigureOut">
              <a:rPr lang="en-US" smtClean="0"/>
              <a:t>5/29/15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5356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68744C-CFB2-7D43-BF8E-20D9B6CB77D5}" type="datetimeFigureOut">
              <a:rPr lang="en-US" smtClean="0"/>
              <a:t>5/29/15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77255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00205" y="1019387"/>
            <a:ext cx="10529095" cy="4338320"/>
          </a:xfr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2512675" y="1019393"/>
            <a:ext cx="17891125" cy="21851622"/>
          </a:xfrm>
        </p:spPr>
        <p:txBody>
          <a:bodyPr/>
          <a:lstStyle>
            <a:lvl1pPr>
              <a:defRPr sz="11500"/>
            </a:lvl1pPr>
            <a:lvl2pPr>
              <a:defRPr sz="10100"/>
            </a:lvl2pPr>
            <a:lvl3pPr>
              <a:defRPr sz="87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00205" y="5357713"/>
            <a:ext cx="10529095" cy="17513302"/>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3263554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008" y="17922240"/>
            <a:ext cx="19202400" cy="2115822"/>
          </a:xfr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6273008" y="2287693"/>
            <a:ext cx="19202400" cy="15361920"/>
          </a:xfrm>
        </p:spPr>
        <p:txBody>
          <a:bodyPr/>
          <a:lstStyle>
            <a:lvl1pPr marL="0" indent="0">
              <a:buNone/>
              <a:defRPr sz="11500"/>
            </a:lvl1pPr>
            <a:lvl2pPr marL="1645514" indent="0">
              <a:buNone/>
              <a:defRPr sz="10100"/>
            </a:lvl2pPr>
            <a:lvl3pPr marL="3291024" indent="0">
              <a:buNone/>
              <a:defRPr sz="8700"/>
            </a:lvl3pPr>
            <a:lvl4pPr marL="4936539" indent="0">
              <a:buNone/>
              <a:defRPr sz="7200"/>
            </a:lvl4pPr>
            <a:lvl5pPr marL="6582049" indent="0">
              <a:buNone/>
              <a:defRPr sz="7200"/>
            </a:lvl5pPr>
            <a:lvl6pPr marL="8227563" indent="0">
              <a:buNone/>
              <a:defRPr sz="7200"/>
            </a:lvl6pPr>
            <a:lvl7pPr marL="9873077" indent="0">
              <a:buNone/>
              <a:defRPr sz="7200"/>
            </a:lvl7pPr>
            <a:lvl8pPr marL="11518591" indent="0">
              <a:buNone/>
              <a:defRPr sz="7200"/>
            </a:lvl8pPr>
            <a:lvl9pPr marL="13164102" indent="0">
              <a:buNone/>
              <a:defRPr sz="7200"/>
            </a:lvl9pPr>
          </a:lstStyle>
          <a:p>
            <a:endParaRPr lang="en-US"/>
          </a:p>
        </p:txBody>
      </p:sp>
      <p:sp>
        <p:nvSpPr>
          <p:cNvPr id="4" name="Text Placeholder 3"/>
          <p:cNvSpPr>
            <a:spLocks noGrp="1"/>
          </p:cNvSpPr>
          <p:nvPr>
            <p:ph type="body" sz="half" idx="2"/>
          </p:nvPr>
        </p:nvSpPr>
        <p:spPr>
          <a:xfrm>
            <a:off x="6273008" y="20038062"/>
            <a:ext cx="19202400" cy="3004818"/>
          </a:xfrm>
        </p:spPr>
        <p:txBody>
          <a:bodyPr/>
          <a:lstStyle>
            <a:lvl1pPr marL="0" indent="0">
              <a:buNone/>
              <a:defRPr sz="5000"/>
            </a:lvl1pPr>
            <a:lvl2pPr marL="1645514" indent="0">
              <a:buNone/>
              <a:defRPr sz="4300"/>
            </a:lvl2pPr>
            <a:lvl3pPr marL="3291024" indent="0">
              <a:buNone/>
              <a:defRPr sz="3600"/>
            </a:lvl3pPr>
            <a:lvl4pPr marL="4936539" indent="0">
              <a:buNone/>
              <a:defRPr sz="3300"/>
            </a:lvl4pPr>
            <a:lvl5pPr marL="6582049" indent="0">
              <a:buNone/>
              <a:defRPr sz="3300"/>
            </a:lvl5pPr>
            <a:lvl6pPr marL="8227563" indent="0">
              <a:buNone/>
              <a:defRPr sz="3300"/>
            </a:lvl6pPr>
            <a:lvl7pPr marL="9873077" indent="0">
              <a:buNone/>
              <a:defRPr sz="3300"/>
            </a:lvl7pPr>
            <a:lvl8pPr marL="11518591" indent="0">
              <a:buNone/>
              <a:defRPr sz="3300"/>
            </a:lvl8pPr>
            <a:lvl9pPr marL="13164102" indent="0">
              <a:buNone/>
              <a:defRPr sz="3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68744C-CFB2-7D43-BF8E-20D9B6CB77D5}" type="datetimeFigureOut">
              <a:rPr lang="en-US" smtClean="0"/>
              <a:t>5/29/15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90E66-DDED-8F48-8E17-D49660BCB848}" type="slidenum">
              <a:rPr lang="en-US" smtClean="0"/>
              <a:t>‹#›</a:t>
            </a:fld>
            <a:endParaRPr lang="en-US"/>
          </a:p>
        </p:txBody>
      </p:sp>
    </p:spTree>
    <p:extLst>
      <p:ext uri="{BB962C8B-B14F-4D97-AF65-F5344CB8AC3E}">
        <p14:creationId xmlns:p14="http://schemas.microsoft.com/office/powerpoint/2010/main" val="22489612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1025316"/>
            <a:ext cx="28803600" cy="4267200"/>
          </a:xfrm>
          <a:prstGeom prst="rect">
            <a:avLst/>
          </a:prstGeom>
        </p:spPr>
        <p:txBody>
          <a:bodyPr vert="horz" lIns="329104" tIns="164551" rIns="329104" bIns="1645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00200" y="5974086"/>
            <a:ext cx="28803600" cy="16896928"/>
          </a:xfrm>
          <a:prstGeom prst="rect">
            <a:avLst/>
          </a:prstGeom>
        </p:spPr>
        <p:txBody>
          <a:bodyPr vert="horz" lIns="329104" tIns="164551" rIns="329104" bIns="1645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00200" y="23730379"/>
            <a:ext cx="7467600" cy="1363133"/>
          </a:xfrm>
          <a:prstGeom prst="rect">
            <a:avLst/>
          </a:prstGeom>
        </p:spPr>
        <p:txBody>
          <a:bodyPr vert="horz" lIns="329104" tIns="164551" rIns="329104" bIns="164551" rtlCol="0" anchor="ctr"/>
          <a:lstStyle>
            <a:lvl1pPr algn="l">
              <a:defRPr sz="4300">
                <a:solidFill>
                  <a:schemeClr val="tx1">
                    <a:tint val="75000"/>
                  </a:schemeClr>
                </a:solidFill>
              </a:defRPr>
            </a:lvl1pPr>
          </a:lstStyle>
          <a:p>
            <a:fld id="{D968744C-CFB2-7D43-BF8E-20D9B6CB77D5}" type="datetimeFigureOut">
              <a:rPr lang="en-US" smtClean="0"/>
              <a:t>5/29/15</a:t>
            </a:fld>
            <a:endParaRPr lang="en-US"/>
          </a:p>
        </p:txBody>
      </p:sp>
      <p:sp>
        <p:nvSpPr>
          <p:cNvPr id="5" name="Footer Placeholder 4"/>
          <p:cNvSpPr>
            <a:spLocks noGrp="1"/>
          </p:cNvSpPr>
          <p:nvPr>
            <p:ph type="ftr" sz="quarter" idx="3"/>
          </p:nvPr>
        </p:nvSpPr>
        <p:spPr>
          <a:xfrm>
            <a:off x="10934700" y="23730379"/>
            <a:ext cx="10134600" cy="1363133"/>
          </a:xfrm>
          <a:prstGeom prst="rect">
            <a:avLst/>
          </a:prstGeom>
        </p:spPr>
        <p:txBody>
          <a:bodyPr vert="horz" lIns="329104" tIns="164551" rIns="329104" bIns="164551"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2936200" y="23730379"/>
            <a:ext cx="7467600" cy="1363133"/>
          </a:xfrm>
          <a:prstGeom prst="rect">
            <a:avLst/>
          </a:prstGeom>
        </p:spPr>
        <p:txBody>
          <a:bodyPr vert="horz" lIns="329104" tIns="164551" rIns="329104" bIns="164551" rtlCol="0" anchor="ctr"/>
          <a:lstStyle>
            <a:lvl1pPr algn="r">
              <a:defRPr sz="4300">
                <a:solidFill>
                  <a:schemeClr val="tx1">
                    <a:tint val="75000"/>
                  </a:schemeClr>
                </a:solidFill>
              </a:defRPr>
            </a:lvl1pPr>
          </a:lstStyle>
          <a:p>
            <a:fld id="{C4C90E66-DDED-8F48-8E17-D49660BCB848}" type="slidenum">
              <a:rPr lang="en-US" smtClean="0"/>
              <a:t>‹#›</a:t>
            </a:fld>
            <a:endParaRPr lang="en-US"/>
          </a:p>
        </p:txBody>
      </p:sp>
    </p:spTree>
    <p:extLst>
      <p:ext uri="{BB962C8B-B14F-4D97-AF65-F5344CB8AC3E}">
        <p14:creationId xmlns:p14="http://schemas.microsoft.com/office/powerpoint/2010/main" val="182850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45514" rtl="0" eaLnBrk="1" latinLnBrk="0" hangingPunct="1">
        <a:spcBef>
          <a:spcPct val="0"/>
        </a:spcBef>
        <a:buNone/>
        <a:defRPr sz="15900" kern="1200">
          <a:solidFill>
            <a:schemeClr val="tx1"/>
          </a:solidFill>
          <a:latin typeface="+mj-lt"/>
          <a:ea typeface="+mj-ea"/>
          <a:cs typeface="+mj-cs"/>
        </a:defRPr>
      </a:lvl1pPr>
    </p:titleStyle>
    <p:bodyStyle>
      <a:lvl1pPr marL="1234133" indent="-1234133" algn="l" defTabSz="1645514" rtl="0" eaLnBrk="1" latinLnBrk="0" hangingPunct="1">
        <a:spcBef>
          <a:spcPct val="20000"/>
        </a:spcBef>
        <a:buFont typeface="Arial"/>
        <a:buChar char="•"/>
        <a:defRPr sz="11500" kern="1200">
          <a:solidFill>
            <a:schemeClr val="tx1"/>
          </a:solidFill>
          <a:latin typeface="+mn-lt"/>
          <a:ea typeface="+mn-ea"/>
          <a:cs typeface="+mn-cs"/>
        </a:defRPr>
      </a:lvl1pPr>
      <a:lvl2pPr marL="2673959" indent="-1028446" algn="l" defTabSz="1645514" rtl="0" eaLnBrk="1" latinLnBrk="0" hangingPunct="1">
        <a:spcBef>
          <a:spcPct val="20000"/>
        </a:spcBef>
        <a:buFont typeface="Arial"/>
        <a:buChar char="–"/>
        <a:defRPr sz="10100" kern="1200">
          <a:solidFill>
            <a:schemeClr val="tx1"/>
          </a:solidFill>
          <a:latin typeface="+mn-lt"/>
          <a:ea typeface="+mn-ea"/>
          <a:cs typeface="+mn-cs"/>
        </a:defRPr>
      </a:lvl2pPr>
      <a:lvl3pPr marL="4113784" indent="-822755" algn="l" defTabSz="1645514" rtl="0" eaLnBrk="1" latinLnBrk="0" hangingPunct="1">
        <a:spcBef>
          <a:spcPct val="20000"/>
        </a:spcBef>
        <a:buFont typeface="Arial"/>
        <a:buChar char="•"/>
        <a:defRPr sz="8700" kern="1200">
          <a:solidFill>
            <a:schemeClr val="tx1"/>
          </a:solidFill>
          <a:latin typeface="+mn-lt"/>
          <a:ea typeface="+mn-ea"/>
          <a:cs typeface="+mn-cs"/>
        </a:defRPr>
      </a:lvl3pPr>
      <a:lvl4pPr marL="5759293" indent="-822755" algn="l" defTabSz="1645514" rtl="0" eaLnBrk="1" latinLnBrk="0" hangingPunct="1">
        <a:spcBef>
          <a:spcPct val="20000"/>
        </a:spcBef>
        <a:buFont typeface="Arial"/>
        <a:buChar char="–"/>
        <a:defRPr sz="7200" kern="1200">
          <a:solidFill>
            <a:schemeClr val="tx1"/>
          </a:solidFill>
          <a:latin typeface="+mn-lt"/>
          <a:ea typeface="+mn-ea"/>
          <a:cs typeface="+mn-cs"/>
        </a:defRPr>
      </a:lvl4pPr>
      <a:lvl5pPr marL="7404808" indent="-822755" algn="l" defTabSz="1645514" rtl="0" eaLnBrk="1" latinLnBrk="0" hangingPunct="1">
        <a:spcBef>
          <a:spcPct val="20000"/>
        </a:spcBef>
        <a:buFont typeface="Arial"/>
        <a:buChar char="»"/>
        <a:defRPr sz="7200" kern="1200">
          <a:solidFill>
            <a:schemeClr val="tx1"/>
          </a:solidFill>
          <a:latin typeface="+mn-lt"/>
          <a:ea typeface="+mn-ea"/>
          <a:cs typeface="+mn-cs"/>
        </a:defRPr>
      </a:lvl5pPr>
      <a:lvl6pPr marL="9050318" indent="-822755" algn="l" defTabSz="1645514" rtl="0" eaLnBrk="1" latinLnBrk="0" hangingPunct="1">
        <a:spcBef>
          <a:spcPct val="20000"/>
        </a:spcBef>
        <a:buFont typeface="Arial"/>
        <a:buChar char="•"/>
        <a:defRPr sz="7200" kern="1200">
          <a:solidFill>
            <a:schemeClr val="tx1"/>
          </a:solidFill>
          <a:latin typeface="+mn-lt"/>
          <a:ea typeface="+mn-ea"/>
          <a:cs typeface="+mn-cs"/>
        </a:defRPr>
      </a:lvl6pPr>
      <a:lvl7pPr marL="10695833" indent="-822755" algn="l" defTabSz="1645514" rtl="0" eaLnBrk="1" latinLnBrk="0" hangingPunct="1">
        <a:spcBef>
          <a:spcPct val="20000"/>
        </a:spcBef>
        <a:buFont typeface="Arial"/>
        <a:buChar char="•"/>
        <a:defRPr sz="7200" kern="1200">
          <a:solidFill>
            <a:schemeClr val="tx1"/>
          </a:solidFill>
          <a:latin typeface="+mn-lt"/>
          <a:ea typeface="+mn-ea"/>
          <a:cs typeface="+mn-cs"/>
        </a:defRPr>
      </a:lvl7pPr>
      <a:lvl8pPr marL="12341347" indent="-822755" algn="l" defTabSz="1645514" rtl="0" eaLnBrk="1" latinLnBrk="0" hangingPunct="1">
        <a:spcBef>
          <a:spcPct val="20000"/>
        </a:spcBef>
        <a:buFont typeface="Arial"/>
        <a:buChar char="•"/>
        <a:defRPr sz="7200" kern="1200">
          <a:solidFill>
            <a:schemeClr val="tx1"/>
          </a:solidFill>
          <a:latin typeface="+mn-lt"/>
          <a:ea typeface="+mn-ea"/>
          <a:cs typeface="+mn-cs"/>
        </a:defRPr>
      </a:lvl8pPr>
      <a:lvl9pPr marL="13986861" indent="-822755" algn="l" defTabSz="1645514" rtl="0" eaLnBrk="1" latinLnBrk="0" hangingPunct="1">
        <a:spcBef>
          <a:spcPct val="20000"/>
        </a:spcBef>
        <a:buFont typeface="Arial"/>
        <a:buChar char="•"/>
        <a:defRPr sz="7200" kern="1200">
          <a:solidFill>
            <a:schemeClr val="tx1"/>
          </a:solidFill>
          <a:latin typeface="+mn-lt"/>
          <a:ea typeface="+mn-ea"/>
          <a:cs typeface="+mn-cs"/>
        </a:defRPr>
      </a:lvl9pPr>
    </p:bodyStyle>
    <p:otherStyle>
      <a:defPPr>
        <a:defRPr lang="en-US"/>
      </a:defPPr>
      <a:lvl1pPr marL="0" algn="l" defTabSz="1645514" rtl="0" eaLnBrk="1" latinLnBrk="0" hangingPunct="1">
        <a:defRPr sz="6400" kern="1200">
          <a:solidFill>
            <a:schemeClr val="tx1"/>
          </a:solidFill>
          <a:latin typeface="+mn-lt"/>
          <a:ea typeface="+mn-ea"/>
          <a:cs typeface="+mn-cs"/>
        </a:defRPr>
      </a:lvl1pPr>
      <a:lvl2pPr marL="1645514" algn="l" defTabSz="1645514" rtl="0" eaLnBrk="1" latinLnBrk="0" hangingPunct="1">
        <a:defRPr sz="6400" kern="1200">
          <a:solidFill>
            <a:schemeClr val="tx1"/>
          </a:solidFill>
          <a:latin typeface="+mn-lt"/>
          <a:ea typeface="+mn-ea"/>
          <a:cs typeface="+mn-cs"/>
        </a:defRPr>
      </a:lvl2pPr>
      <a:lvl3pPr marL="3291024" algn="l" defTabSz="1645514" rtl="0" eaLnBrk="1" latinLnBrk="0" hangingPunct="1">
        <a:defRPr sz="6400" kern="1200">
          <a:solidFill>
            <a:schemeClr val="tx1"/>
          </a:solidFill>
          <a:latin typeface="+mn-lt"/>
          <a:ea typeface="+mn-ea"/>
          <a:cs typeface="+mn-cs"/>
        </a:defRPr>
      </a:lvl3pPr>
      <a:lvl4pPr marL="4936539" algn="l" defTabSz="1645514" rtl="0" eaLnBrk="1" latinLnBrk="0" hangingPunct="1">
        <a:defRPr sz="6400" kern="1200">
          <a:solidFill>
            <a:schemeClr val="tx1"/>
          </a:solidFill>
          <a:latin typeface="+mn-lt"/>
          <a:ea typeface="+mn-ea"/>
          <a:cs typeface="+mn-cs"/>
        </a:defRPr>
      </a:lvl4pPr>
      <a:lvl5pPr marL="6582049" algn="l" defTabSz="1645514" rtl="0" eaLnBrk="1" latinLnBrk="0" hangingPunct="1">
        <a:defRPr sz="6400" kern="1200">
          <a:solidFill>
            <a:schemeClr val="tx1"/>
          </a:solidFill>
          <a:latin typeface="+mn-lt"/>
          <a:ea typeface="+mn-ea"/>
          <a:cs typeface="+mn-cs"/>
        </a:defRPr>
      </a:lvl5pPr>
      <a:lvl6pPr marL="8227563" algn="l" defTabSz="1645514" rtl="0" eaLnBrk="1" latinLnBrk="0" hangingPunct="1">
        <a:defRPr sz="6400" kern="1200">
          <a:solidFill>
            <a:schemeClr val="tx1"/>
          </a:solidFill>
          <a:latin typeface="+mn-lt"/>
          <a:ea typeface="+mn-ea"/>
          <a:cs typeface="+mn-cs"/>
        </a:defRPr>
      </a:lvl6pPr>
      <a:lvl7pPr marL="9873077" algn="l" defTabSz="1645514" rtl="0" eaLnBrk="1" latinLnBrk="0" hangingPunct="1">
        <a:defRPr sz="6400" kern="1200">
          <a:solidFill>
            <a:schemeClr val="tx1"/>
          </a:solidFill>
          <a:latin typeface="+mn-lt"/>
          <a:ea typeface="+mn-ea"/>
          <a:cs typeface="+mn-cs"/>
        </a:defRPr>
      </a:lvl7pPr>
      <a:lvl8pPr marL="11518591" algn="l" defTabSz="1645514" rtl="0" eaLnBrk="1" latinLnBrk="0" hangingPunct="1">
        <a:defRPr sz="6400" kern="1200">
          <a:solidFill>
            <a:schemeClr val="tx1"/>
          </a:solidFill>
          <a:latin typeface="+mn-lt"/>
          <a:ea typeface="+mn-ea"/>
          <a:cs typeface="+mn-cs"/>
        </a:defRPr>
      </a:lvl8pPr>
      <a:lvl9pPr marL="13164102" algn="l" defTabSz="1645514" rtl="0" eaLnBrk="1" latinLnBrk="0" hangingPunct="1">
        <a:defRPr sz="6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rot="5400000">
            <a:off x="3203212" y="-3203215"/>
            <a:ext cx="25597570" cy="32004000"/>
          </a:xfrm>
          <a:prstGeom prst="rect">
            <a:avLst/>
          </a:prstGeom>
          <a:solidFill>
            <a:srgbClr val="E8EDEE"/>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13" name="TextBox 12"/>
          <p:cNvSpPr txBox="1"/>
          <p:nvPr/>
        </p:nvSpPr>
        <p:spPr>
          <a:xfrm>
            <a:off x="21908560" y="23066714"/>
            <a:ext cx="9481764" cy="2195390"/>
          </a:xfrm>
          <a:prstGeom prst="rect">
            <a:avLst/>
          </a:prstGeom>
          <a:noFill/>
          <a:ln w="28575" cmpd="sng">
            <a:noFill/>
          </a:ln>
        </p:spPr>
        <p:txBody>
          <a:bodyPr wrap="square" lIns="329104" tIns="164551" rIns="329104" bIns="164551" rtlCol="0">
            <a:spAutoFit/>
          </a:bodyPr>
          <a:lstStyle/>
          <a:p>
            <a:pPr algn="ctr">
              <a:lnSpc>
                <a:spcPct val="90000"/>
              </a:lnSpc>
            </a:pPr>
            <a:r>
              <a:rPr lang="en-US" sz="4000" b="1" dirty="0" smtClean="0">
                <a:latin typeface="Helvetica"/>
                <a:cs typeface="Helvetica"/>
              </a:rPr>
              <a:t>Learn More</a:t>
            </a:r>
          </a:p>
          <a:p>
            <a:pPr algn="ctr">
              <a:lnSpc>
                <a:spcPct val="90000"/>
              </a:lnSpc>
            </a:pPr>
            <a:endParaRPr lang="en-US" sz="1000" dirty="0" smtClean="0">
              <a:latin typeface="Helvetica"/>
              <a:cs typeface="Helvetica"/>
            </a:endParaRPr>
          </a:p>
          <a:p>
            <a:pPr algn="ctr">
              <a:lnSpc>
                <a:spcPct val="90000"/>
              </a:lnSpc>
            </a:pPr>
            <a:r>
              <a:rPr lang="en-US" sz="2800" dirty="0" smtClean="0">
                <a:latin typeface="Helvetica"/>
                <a:cs typeface="Helvetica"/>
              </a:rPr>
              <a:t>For more information about DRS visit:</a:t>
            </a:r>
            <a:endParaRPr lang="en-US" sz="2800" dirty="0">
              <a:latin typeface="Helvetica"/>
              <a:cs typeface="Helvetica"/>
            </a:endParaRPr>
          </a:p>
          <a:p>
            <a:pPr marL="457200" indent="-457200" algn="ctr">
              <a:lnSpc>
                <a:spcPct val="90000"/>
              </a:lnSpc>
              <a:buFont typeface="Arial"/>
              <a:buChar char="•"/>
            </a:pPr>
            <a:r>
              <a:rPr lang="en-US" sz="2800" dirty="0" err="1" smtClean="0">
                <a:solidFill>
                  <a:srgbClr val="2B84D2"/>
                </a:solidFill>
                <a:latin typeface="Helvetica"/>
                <a:cs typeface="Helvetica"/>
              </a:rPr>
              <a:t>dsg.neu.edu</a:t>
            </a:r>
            <a:r>
              <a:rPr lang="en-US" sz="2800" dirty="0">
                <a:solidFill>
                  <a:srgbClr val="2B84D2"/>
                </a:solidFill>
                <a:latin typeface="Helvetica"/>
                <a:cs typeface="Helvetica"/>
              </a:rPr>
              <a:t>/resources/</a:t>
            </a:r>
            <a:r>
              <a:rPr lang="en-US" sz="2800" dirty="0" err="1" smtClean="0">
                <a:solidFill>
                  <a:srgbClr val="2B84D2"/>
                </a:solidFill>
                <a:latin typeface="Helvetica"/>
                <a:cs typeface="Helvetica"/>
              </a:rPr>
              <a:t>drs</a:t>
            </a:r>
            <a:r>
              <a:rPr lang="en-US" sz="2800" dirty="0" smtClean="0">
                <a:solidFill>
                  <a:srgbClr val="2B84D2"/>
                </a:solidFill>
                <a:latin typeface="Helvetica"/>
                <a:cs typeface="Helvetica"/>
              </a:rPr>
              <a:t> </a:t>
            </a:r>
          </a:p>
          <a:p>
            <a:pPr marL="457200" indent="-457200" algn="ctr">
              <a:lnSpc>
                <a:spcPct val="90000"/>
              </a:lnSpc>
              <a:buFont typeface="Arial"/>
              <a:buChar char="•"/>
            </a:pPr>
            <a:r>
              <a:rPr lang="en-US" sz="2800" dirty="0" err="1" smtClean="0">
                <a:solidFill>
                  <a:srgbClr val="2B84D2"/>
                </a:solidFill>
                <a:latin typeface="Helvetica"/>
                <a:cs typeface="Helvetica"/>
              </a:rPr>
              <a:t>github.com</a:t>
            </a:r>
            <a:r>
              <a:rPr lang="en-US" sz="2800" dirty="0">
                <a:solidFill>
                  <a:srgbClr val="2B84D2"/>
                </a:solidFill>
                <a:latin typeface="Helvetica"/>
                <a:cs typeface="Helvetica"/>
              </a:rPr>
              <a:t>/NEU-Libraries/</a:t>
            </a:r>
            <a:r>
              <a:rPr lang="en-US" sz="2800" dirty="0" err="1">
                <a:solidFill>
                  <a:srgbClr val="2B84D2"/>
                </a:solidFill>
                <a:latin typeface="Helvetica"/>
                <a:cs typeface="Helvetica"/>
              </a:rPr>
              <a:t>cerberus</a:t>
            </a:r>
            <a:endParaRPr lang="en-US" sz="2800" dirty="0">
              <a:solidFill>
                <a:srgbClr val="2B84D2"/>
              </a:solidFill>
              <a:latin typeface="Helvetica"/>
              <a:cs typeface="Helvetica"/>
            </a:endParaRPr>
          </a:p>
        </p:txBody>
      </p:sp>
      <p:sp>
        <p:nvSpPr>
          <p:cNvPr id="32" name="Rectangle 31"/>
          <p:cNvSpPr/>
          <p:nvPr/>
        </p:nvSpPr>
        <p:spPr>
          <a:xfrm rot="5400000">
            <a:off x="14324735" y="-12552381"/>
            <a:ext cx="3557729" cy="30276797"/>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24" name="TextBox 23"/>
          <p:cNvSpPr txBox="1"/>
          <p:nvPr/>
        </p:nvSpPr>
        <p:spPr>
          <a:xfrm>
            <a:off x="11780585" y="9975778"/>
            <a:ext cx="9892730" cy="10133968"/>
          </a:xfrm>
          <a:prstGeom prst="rect">
            <a:avLst/>
          </a:prstGeom>
          <a:noFill/>
          <a:ln w="28575" cmpd="sng">
            <a:noFill/>
          </a:ln>
        </p:spPr>
        <p:txBody>
          <a:bodyPr wrap="square" lIns="329104" tIns="164551" rIns="329104" bIns="164551" rtlCol="0">
            <a:spAutoFit/>
          </a:bodyPr>
          <a:lstStyle/>
          <a:p>
            <a:pPr>
              <a:lnSpc>
                <a:spcPct val="90000"/>
              </a:lnSpc>
            </a:pPr>
            <a:r>
              <a:rPr lang="en-US" sz="4400" b="1" dirty="0" smtClean="0">
                <a:latin typeface="Helvetica"/>
                <a:cs typeface="Helvetica"/>
              </a:rPr>
              <a:t>Communities </a:t>
            </a:r>
            <a:r>
              <a:rPr lang="en-US" sz="3600" b="1" dirty="0" smtClean="0">
                <a:latin typeface="Helvetica"/>
                <a:cs typeface="Helvetica"/>
              </a:rPr>
              <a:t>&amp;</a:t>
            </a:r>
            <a:r>
              <a:rPr lang="en-US" sz="4400" b="1" dirty="0" smtClean="0">
                <a:latin typeface="Helvetica"/>
                <a:cs typeface="Helvetica"/>
              </a:rPr>
              <a:t> Smart Collections</a:t>
            </a:r>
          </a:p>
          <a:p>
            <a:pPr>
              <a:lnSpc>
                <a:spcPct val="90000"/>
              </a:lnSpc>
            </a:pPr>
            <a:endParaRPr lang="en-US" sz="1400" dirty="0">
              <a:latin typeface="Helvetica"/>
              <a:cs typeface="Helvetica"/>
            </a:endParaRPr>
          </a:p>
          <a:p>
            <a:pPr algn="just">
              <a:lnSpc>
                <a:spcPct val="110000"/>
              </a:lnSpc>
            </a:pPr>
            <a:r>
              <a:rPr lang="en-US" sz="2800" dirty="0" smtClean="0">
                <a:latin typeface="Helvetica"/>
                <a:cs typeface="Helvetica"/>
              </a:rPr>
              <a:t>    The </a:t>
            </a:r>
            <a:r>
              <a:rPr lang="en-US" sz="2800" dirty="0">
                <a:latin typeface="Helvetica"/>
                <a:cs typeface="Helvetica"/>
              </a:rPr>
              <a:t>DRS uses three types of collections to support the community hierarchy:</a:t>
            </a:r>
          </a:p>
          <a:p>
            <a:pPr marL="457200" indent="-457200" algn="just">
              <a:lnSpc>
                <a:spcPct val="110000"/>
              </a:lnSpc>
              <a:buFont typeface="Arial"/>
              <a:buChar char="•"/>
            </a:pPr>
            <a:r>
              <a:rPr lang="en-US" sz="2800" dirty="0">
                <a:latin typeface="Helvetica"/>
                <a:cs typeface="Helvetica"/>
              </a:rPr>
              <a:t>Community: A collection that belong to the DRS canonical graph. Communities can only contain communities, collections, or faculty users - no files.</a:t>
            </a:r>
          </a:p>
          <a:p>
            <a:pPr marL="457200" indent="-457200" algn="just">
              <a:lnSpc>
                <a:spcPct val="110000"/>
              </a:lnSpc>
              <a:buFont typeface="Arial"/>
              <a:buChar char="•"/>
            </a:pPr>
            <a:r>
              <a:rPr lang="en-US" sz="2800" dirty="0">
                <a:latin typeface="Helvetica"/>
                <a:cs typeface="Helvetica"/>
              </a:rPr>
              <a:t>Smart Collection: A collection that belongs to a faculty user that is shared with the user's community.</a:t>
            </a:r>
          </a:p>
          <a:p>
            <a:pPr marL="457200" indent="-457200" algn="just">
              <a:lnSpc>
                <a:spcPct val="110000"/>
              </a:lnSpc>
              <a:buFont typeface="Arial"/>
              <a:buChar char="•"/>
            </a:pPr>
            <a:r>
              <a:rPr lang="en-US" sz="2800" dirty="0">
                <a:latin typeface="Helvetica"/>
                <a:cs typeface="Helvetica"/>
              </a:rPr>
              <a:t>Ordinary Collection: A typical cluster of files.</a:t>
            </a:r>
          </a:p>
          <a:p>
            <a:pPr algn="just">
              <a:lnSpc>
                <a:spcPct val="110000"/>
              </a:lnSpc>
            </a:pPr>
            <a:r>
              <a:rPr lang="en-US" sz="2800" dirty="0" smtClean="0">
                <a:latin typeface="Helvetica"/>
                <a:cs typeface="Helvetica"/>
              </a:rPr>
              <a:t>  The </a:t>
            </a:r>
            <a:r>
              <a:rPr lang="en-US" sz="2800" dirty="0">
                <a:latin typeface="Helvetica"/>
                <a:cs typeface="Helvetica"/>
              </a:rPr>
              <a:t>top-level Northeastern community contains communities that represent each school or administrative unit, and nested within these communities are departments and research group communities.</a:t>
            </a:r>
          </a:p>
          <a:p>
            <a:pPr algn="just">
              <a:lnSpc>
                <a:spcPct val="110000"/>
              </a:lnSpc>
            </a:pPr>
            <a:r>
              <a:rPr lang="en-US" sz="2800" dirty="0">
                <a:latin typeface="Helvetica"/>
                <a:cs typeface="Helvetica"/>
              </a:rPr>
              <a:t>Faculty users are connected to communities, allowing files stored in Smart Collections to be dynamically connected to the community hierarchy. </a:t>
            </a:r>
          </a:p>
          <a:p>
            <a:pPr algn="just">
              <a:lnSpc>
                <a:spcPct val="110000"/>
              </a:lnSpc>
            </a:pPr>
            <a:r>
              <a:rPr lang="en-US" sz="2800" dirty="0" smtClean="0">
                <a:latin typeface="Helvetica"/>
                <a:cs typeface="Helvetica"/>
              </a:rPr>
              <a:t>   Homepage </a:t>
            </a:r>
            <a:r>
              <a:rPr lang="en-US" sz="2800" dirty="0">
                <a:latin typeface="Helvetica"/>
                <a:cs typeface="Helvetica"/>
              </a:rPr>
              <a:t>Featured Content and community collections that serve up the faculty users' scholarly content are not really collections; they are aggregations of the content stored in faculty smart collections</a:t>
            </a:r>
            <a:endParaRPr lang="en-US" sz="2800" dirty="0" smtClean="0">
              <a:latin typeface="Helvetica"/>
              <a:cs typeface="Helvetica"/>
            </a:endParaRPr>
          </a:p>
        </p:txBody>
      </p:sp>
      <p:sp>
        <p:nvSpPr>
          <p:cNvPr id="34" name="TextBox 33"/>
          <p:cNvSpPr txBox="1"/>
          <p:nvPr/>
        </p:nvSpPr>
        <p:spPr>
          <a:xfrm>
            <a:off x="21908560" y="4581565"/>
            <a:ext cx="9563097" cy="6816141"/>
          </a:xfrm>
          <a:prstGeom prst="rect">
            <a:avLst/>
          </a:prstGeom>
          <a:noFill/>
          <a:ln w="28575" cmpd="sng">
            <a:noFill/>
          </a:ln>
        </p:spPr>
        <p:txBody>
          <a:bodyPr wrap="square" lIns="329104" tIns="164551" rIns="329104" bIns="164551" rtlCol="0">
            <a:spAutoFit/>
          </a:bodyPr>
          <a:lstStyle/>
          <a:p>
            <a:pPr>
              <a:lnSpc>
                <a:spcPct val="90000"/>
              </a:lnSpc>
            </a:pPr>
            <a:r>
              <a:rPr lang="en-US" sz="4400" b="1" dirty="0" smtClean="0">
                <a:latin typeface="Helvetica"/>
                <a:cs typeface="Helvetica"/>
              </a:rPr>
              <a:t>Making the Connection</a:t>
            </a:r>
          </a:p>
          <a:p>
            <a:pPr>
              <a:lnSpc>
                <a:spcPct val="90000"/>
              </a:lnSpc>
            </a:pPr>
            <a:endParaRPr lang="en-US" sz="1400" dirty="0">
              <a:latin typeface="Helvetica"/>
              <a:cs typeface="Helvetica"/>
            </a:endParaRPr>
          </a:p>
          <a:p>
            <a:pPr algn="just">
              <a:lnSpc>
                <a:spcPct val="110000"/>
              </a:lnSpc>
            </a:pPr>
            <a:r>
              <a:rPr lang="en-US" sz="2800" dirty="0">
                <a:latin typeface="Helvetica"/>
                <a:cs typeface="Helvetica"/>
              </a:rPr>
              <a:t>The DRS uses the relationships between faculty users, smart collections, and communities to aggregate content stored in Smart Collections up through the community structure:</a:t>
            </a:r>
          </a:p>
          <a:p>
            <a:pPr marL="457200" indent="-457200" algn="just">
              <a:lnSpc>
                <a:spcPct val="110000"/>
              </a:lnSpc>
              <a:buFont typeface="Arial"/>
              <a:buChar char="•"/>
            </a:pPr>
            <a:r>
              <a:rPr lang="en-US" sz="2800" dirty="0">
                <a:latin typeface="Helvetica"/>
                <a:cs typeface="Helvetica"/>
              </a:rPr>
              <a:t>Faculty Smart Collections are directly connected to the user with Fedora's predefined &lt;ns1:isMemberOf&gt; statement.</a:t>
            </a:r>
          </a:p>
          <a:p>
            <a:pPr marL="457200" indent="-457200" algn="just">
              <a:lnSpc>
                <a:spcPct val="110000"/>
              </a:lnSpc>
              <a:buFont typeface="Arial"/>
              <a:buChar char="•"/>
            </a:pPr>
            <a:r>
              <a:rPr lang="en-US" sz="2800" dirty="0">
                <a:latin typeface="Helvetica"/>
                <a:cs typeface="Helvetica"/>
              </a:rPr>
              <a:t>The Hydra properties </a:t>
            </a:r>
            <a:r>
              <a:rPr lang="en-US" sz="2800" dirty="0" err="1">
                <a:latin typeface="Helvetica"/>
                <a:cs typeface="Helvetica"/>
              </a:rPr>
              <a:t>datastream</a:t>
            </a:r>
            <a:r>
              <a:rPr lang="en-US" sz="2800" dirty="0">
                <a:latin typeface="Helvetica"/>
                <a:cs typeface="Helvetica"/>
              </a:rPr>
              <a:t> defines the type of smart collection.</a:t>
            </a:r>
          </a:p>
          <a:p>
            <a:pPr marL="457200" indent="-457200" algn="just">
              <a:lnSpc>
                <a:spcPct val="110000"/>
              </a:lnSpc>
              <a:buFont typeface="Arial"/>
              <a:buChar char="•"/>
            </a:pPr>
            <a:r>
              <a:rPr lang="en-US" sz="2800" dirty="0">
                <a:latin typeface="Helvetica"/>
                <a:cs typeface="Helvetica"/>
              </a:rPr>
              <a:t>Faculty are connected to communities through the DRS admin panel, which creates a locally defined &lt;</a:t>
            </a:r>
            <a:r>
              <a:rPr lang="en-US" sz="2800" dirty="0" err="1">
                <a:latin typeface="Helvetica"/>
                <a:cs typeface="Helvetica"/>
              </a:rPr>
              <a:t>drs:hasAffiliation</a:t>
            </a:r>
            <a:r>
              <a:rPr lang="en-US" sz="2800" dirty="0">
                <a:latin typeface="Helvetica"/>
                <a:cs typeface="Helvetica"/>
              </a:rPr>
              <a:t>&gt; RDF statement in the RELS-EXT.</a:t>
            </a:r>
          </a:p>
        </p:txBody>
      </p:sp>
      <p:sp>
        <p:nvSpPr>
          <p:cNvPr id="35" name="TextBox 34"/>
          <p:cNvSpPr txBox="1"/>
          <p:nvPr/>
        </p:nvSpPr>
        <p:spPr>
          <a:xfrm>
            <a:off x="21908560" y="16774136"/>
            <a:ext cx="9481764" cy="6585309"/>
          </a:xfrm>
          <a:prstGeom prst="rect">
            <a:avLst/>
          </a:prstGeom>
          <a:noFill/>
          <a:ln w="28575" cmpd="sng">
            <a:noFill/>
          </a:ln>
        </p:spPr>
        <p:txBody>
          <a:bodyPr wrap="square" lIns="329104" tIns="164551" rIns="329104" bIns="164551" rtlCol="0">
            <a:spAutoFit/>
          </a:bodyPr>
          <a:lstStyle/>
          <a:p>
            <a:pPr>
              <a:lnSpc>
                <a:spcPct val="90000"/>
              </a:lnSpc>
            </a:pPr>
            <a:r>
              <a:rPr lang="en-US" sz="3600" b="1" dirty="0" smtClean="0">
                <a:latin typeface="Helvetica"/>
                <a:cs typeface="Helvetica"/>
              </a:rPr>
              <a:t>Advantages</a:t>
            </a:r>
          </a:p>
          <a:p>
            <a:pPr>
              <a:lnSpc>
                <a:spcPct val="90000"/>
              </a:lnSpc>
            </a:pPr>
            <a:endParaRPr lang="en-US" sz="1400" dirty="0" smtClean="0">
              <a:latin typeface="Helvetica"/>
              <a:cs typeface="Helvetica"/>
            </a:endParaRPr>
          </a:p>
          <a:p>
            <a:pPr marL="457200" indent="-457200">
              <a:lnSpc>
                <a:spcPct val="110000"/>
              </a:lnSpc>
              <a:buFont typeface="Arial"/>
              <a:buChar char="•"/>
            </a:pPr>
            <a:r>
              <a:rPr lang="en-US" sz="2800" dirty="0">
                <a:latin typeface="Helvetica"/>
                <a:cs typeface="Helvetica"/>
              </a:rPr>
              <a:t>Communities and collections are easily organized according to an existing authoritative framework.</a:t>
            </a:r>
          </a:p>
          <a:p>
            <a:pPr marL="457200" indent="-457200">
              <a:lnSpc>
                <a:spcPct val="110000"/>
              </a:lnSpc>
              <a:buFont typeface="Arial"/>
              <a:buChar char="•"/>
            </a:pPr>
            <a:r>
              <a:rPr lang="en-US" sz="2800" dirty="0">
                <a:latin typeface="Helvetica"/>
                <a:cs typeface="Helvetica"/>
              </a:rPr>
              <a:t>The repository structure follows a model that is quickly understood by Northeastern users.</a:t>
            </a:r>
          </a:p>
          <a:p>
            <a:pPr marL="457200" indent="-457200">
              <a:lnSpc>
                <a:spcPct val="110000"/>
              </a:lnSpc>
              <a:buFont typeface="Arial"/>
              <a:buChar char="•"/>
            </a:pPr>
            <a:r>
              <a:rPr lang="en-US" sz="2800" dirty="0">
                <a:latin typeface="Helvetica"/>
                <a:cs typeface="Helvetica"/>
              </a:rPr>
              <a:t>Valuable repository content can be discovered through multiple search and browse options</a:t>
            </a:r>
            <a:r>
              <a:rPr lang="en-US" sz="2800" dirty="0" smtClean="0">
                <a:latin typeface="Helvetica"/>
                <a:cs typeface="Helvetica"/>
              </a:rPr>
              <a:t>.</a:t>
            </a:r>
          </a:p>
          <a:p>
            <a:pPr marL="457200" indent="-457200">
              <a:lnSpc>
                <a:spcPct val="110000"/>
              </a:lnSpc>
              <a:buFont typeface="Arial"/>
              <a:buChar char="•"/>
            </a:pPr>
            <a:endParaRPr lang="en-US" sz="800" dirty="0" smtClean="0">
              <a:latin typeface="Helvetica"/>
              <a:cs typeface="Helvetica"/>
            </a:endParaRPr>
          </a:p>
          <a:p>
            <a:pPr>
              <a:lnSpc>
                <a:spcPct val="90000"/>
              </a:lnSpc>
            </a:pPr>
            <a:r>
              <a:rPr lang="en-US" sz="3600" b="1" dirty="0" smtClean="0">
                <a:latin typeface="Helvetica"/>
                <a:cs typeface="Helvetica"/>
              </a:rPr>
              <a:t>Disadvantages</a:t>
            </a:r>
          </a:p>
          <a:p>
            <a:pPr>
              <a:lnSpc>
                <a:spcPct val="90000"/>
              </a:lnSpc>
            </a:pPr>
            <a:endParaRPr lang="en-US" sz="1400" dirty="0" smtClean="0">
              <a:latin typeface="Helvetica"/>
              <a:cs typeface="Helvetica"/>
            </a:endParaRPr>
          </a:p>
          <a:p>
            <a:pPr marL="457200" indent="-457200">
              <a:lnSpc>
                <a:spcPct val="110000"/>
              </a:lnSpc>
              <a:buFont typeface="Arial"/>
              <a:buChar char="•"/>
            </a:pPr>
            <a:r>
              <a:rPr lang="en-US" sz="2800" dirty="0">
                <a:latin typeface="Helvetica"/>
                <a:cs typeface="Helvetica"/>
              </a:rPr>
              <a:t>The repository structure must be actively maintained as the university evolves.</a:t>
            </a:r>
          </a:p>
          <a:p>
            <a:pPr marL="457200" indent="-457200">
              <a:lnSpc>
                <a:spcPct val="110000"/>
              </a:lnSpc>
              <a:buFont typeface="Arial"/>
              <a:buChar char="•"/>
            </a:pPr>
            <a:r>
              <a:rPr lang="en-US" sz="2800" dirty="0">
                <a:latin typeface="Helvetica"/>
                <a:cs typeface="Helvetica"/>
              </a:rPr>
              <a:t>User education is needed for Smart Collections to be effective.</a:t>
            </a:r>
          </a:p>
        </p:txBody>
      </p:sp>
      <p:sp>
        <p:nvSpPr>
          <p:cNvPr id="23" name="TextBox 22"/>
          <p:cNvSpPr txBox="1"/>
          <p:nvPr/>
        </p:nvSpPr>
        <p:spPr>
          <a:xfrm>
            <a:off x="965198" y="930260"/>
            <a:ext cx="30292735" cy="1440312"/>
          </a:xfrm>
          <a:prstGeom prst="rect">
            <a:avLst/>
          </a:prstGeom>
          <a:solidFill>
            <a:schemeClr val="bg1"/>
          </a:solidFill>
        </p:spPr>
        <p:txBody>
          <a:bodyPr wrap="square" lIns="329104" tIns="164551" rIns="329104" bIns="164551" rtlCol="0" anchor="ctr">
            <a:spAutoFit/>
          </a:bodyPr>
          <a:lstStyle/>
          <a:p>
            <a:pPr algn="ctr"/>
            <a:r>
              <a:rPr lang="en-US" sz="7200" dirty="0" smtClean="0">
                <a:latin typeface="Helvetica"/>
                <a:cs typeface="Helvetica"/>
              </a:rPr>
              <a:t>Using Communities to Highlight </a:t>
            </a:r>
            <a:r>
              <a:rPr lang="en-US" sz="7200" dirty="0">
                <a:latin typeface="Helvetica"/>
                <a:cs typeface="Helvetica"/>
              </a:rPr>
              <a:t>Scholarly Content in </a:t>
            </a:r>
            <a:r>
              <a:rPr lang="en-US" sz="7200" dirty="0" smtClean="0">
                <a:latin typeface="Helvetica"/>
                <a:cs typeface="Helvetica"/>
              </a:rPr>
              <a:t>Hydra</a:t>
            </a:r>
          </a:p>
        </p:txBody>
      </p:sp>
      <p:sp>
        <p:nvSpPr>
          <p:cNvPr id="21" name="TextBox 20"/>
          <p:cNvSpPr txBox="1"/>
          <p:nvPr/>
        </p:nvSpPr>
        <p:spPr>
          <a:xfrm>
            <a:off x="914397" y="2370572"/>
            <a:ext cx="13975484" cy="1994309"/>
          </a:xfrm>
          <a:prstGeom prst="rect">
            <a:avLst/>
          </a:prstGeom>
          <a:noFill/>
          <a:ln>
            <a:noFill/>
          </a:ln>
        </p:spPr>
        <p:txBody>
          <a:bodyPr wrap="square" lIns="329104" tIns="164551" rIns="329104" bIns="164551" numCol="1" rtlCol="0" anchor="ctr">
            <a:spAutoFit/>
          </a:bodyPr>
          <a:lstStyle/>
          <a:p>
            <a:r>
              <a:rPr lang="en-US" sz="5400" dirty="0" smtClean="0">
                <a:solidFill>
                  <a:srgbClr val="000000"/>
                </a:solidFill>
                <a:latin typeface="Helvetica"/>
                <a:cs typeface="Helvetica"/>
              </a:rPr>
              <a:t>Sarah Sweeney</a:t>
            </a:r>
          </a:p>
          <a:p>
            <a:r>
              <a:rPr lang="en-US" sz="5400" dirty="0" smtClean="0">
                <a:solidFill>
                  <a:srgbClr val="000000"/>
                </a:solidFill>
                <a:latin typeface="Helvetica"/>
                <a:cs typeface="Helvetica"/>
              </a:rPr>
              <a:t>Northeastern University Library</a:t>
            </a:r>
            <a:endParaRPr lang="en-US" sz="5400" dirty="0">
              <a:solidFill>
                <a:srgbClr val="000000"/>
              </a:solidFill>
              <a:latin typeface="Helvetica"/>
              <a:cs typeface="Helvetica"/>
            </a:endParaRPr>
          </a:p>
        </p:txBody>
      </p:sp>
      <p:sp>
        <p:nvSpPr>
          <p:cNvPr id="22" name="TextBox 21"/>
          <p:cNvSpPr txBox="1"/>
          <p:nvPr/>
        </p:nvSpPr>
        <p:spPr>
          <a:xfrm>
            <a:off x="13035574" y="2370572"/>
            <a:ext cx="18289209" cy="1994309"/>
          </a:xfrm>
          <a:prstGeom prst="rect">
            <a:avLst/>
          </a:prstGeom>
          <a:noFill/>
          <a:ln>
            <a:noFill/>
          </a:ln>
        </p:spPr>
        <p:txBody>
          <a:bodyPr wrap="square" lIns="329104" tIns="164551" rIns="329104" bIns="164551" numCol="1" rtlCol="0" anchor="ctr">
            <a:spAutoFit/>
          </a:bodyPr>
          <a:lstStyle/>
          <a:p>
            <a:pPr algn="r"/>
            <a:r>
              <a:rPr lang="en-US" sz="5400" dirty="0" err="1" smtClean="0">
                <a:solidFill>
                  <a:srgbClr val="000000"/>
                </a:solidFill>
                <a:latin typeface="Helvetica"/>
                <a:cs typeface="Helvetica"/>
              </a:rPr>
              <a:t>sj.sweeney</a:t>
            </a:r>
            <a:r>
              <a:rPr lang="en-US" sz="5400" dirty="0" err="1">
                <a:solidFill>
                  <a:srgbClr val="000000"/>
                </a:solidFill>
                <a:latin typeface="Helvetica"/>
                <a:cs typeface="Helvetica"/>
              </a:rPr>
              <a:t>@neu.edu</a:t>
            </a:r>
            <a:endParaRPr lang="en-US" sz="5400" dirty="0">
              <a:solidFill>
                <a:srgbClr val="000000"/>
              </a:solidFill>
              <a:latin typeface="Helvetica"/>
              <a:cs typeface="Helvetica"/>
            </a:endParaRPr>
          </a:p>
          <a:p>
            <a:pPr algn="r"/>
            <a:r>
              <a:rPr lang="en-US" sz="5400" dirty="0">
                <a:solidFill>
                  <a:srgbClr val="2B84D2"/>
                </a:solidFill>
                <a:latin typeface="Helvetica"/>
                <a:cs typeface="Helvetica"/>
              </a:rPr>
              <a:t>https://</a:t>
            </a:r>
            <a:r>
              <a:rPr lang="en-US" sz="5400" dirty="0" err="1" smtClean="0">
                <a:solidFill>
                  <a:srgbClr val="2B84D2"/>
                </a:solidFill>
                <a:latin typeface="Helvetica"/>
                <a:cs typeface="Helvetica"/>
              </a:rPr>
              <a:t>repository.library.northeastern.edu</a:t>
            </a:r>
            <a:endParaRPr lang="en-US" sz="5400" dirty="0">
              <a:solidFill>
                <a:srgbClr val="2B84D2"/>
              </a:solidFill>
              <a:latin typeface="Helvetica"/>
              <a:cs typeface="Helvetica"/>
            </a:endParaRPr>
          </a:p>
        </p:txBody>
      </p:sp>
      <p:sp>
        <p:nvSpPr>
          <p:cNvPr id="28" name="TextBox 27"/>
          <p:cNvSpPr txBox="1"/>
          <p:nvPr/>
        </p:nvSpPr>
        <p:spPr>
          <a:xfrm>
            <a:off x="965201" y="4581565"/>
            <a:ext cx="20708114" cy="5394213"/>
          </a:xfrm>
          <a:prstGeom prst="rect">
            <a:avLst/>
          </a:prstGeom>
          <a:noFill/>
          <a:ln w="28575" cmpd="sng">
            <a:noFill/>
          </a:ln>
        </p:spPr>
        <p:txBody>
          <a:bodyPr wrap="square" lIns="329104" tIns="164551" rIns="329104" bIns="164551" rtlCol="0">
            <a:spAutoFit/>
          </a:bodyPr>
          <a:lstStyle/>
          <a:p>
            <a:pPr algn="just">
              <a:lnSpc>
                <a:spcPct val="90000"/>
              </a:lnSpc>
            </a:pPr>
            <a:r>
              <a:rPr lang="en-US" sz="4400" b="1" dirty="0" smtClean="0">
                <a:latin typeface="Helvetica"/>
                <a:cs typeface="Helvetica"/>
              </a:rPr>
              <a:t>The DRS Community Structure</a:t>
            </a:r>
          </a:p>
          <a:p>
            <a:pPr algn="just">
              <a:lnSpc>
                <a:spcPct val="90000"/>
              </a:lnSpc>
            </a:pPr>
            <a:endParaRPr lang="en-US" sz="1400" dirty="0" smtClean="0">
              <a:latin typeface="Helvetica"/>
              <a:cs typeface="Helvetica"/>
            </a:endParaRPr>
          </a:p>
          <a:p>
            <a:pPr algn="just">
              <a:lnSpc>
                <a:spcPct val="110000"/>
              </a:lnSpc>
            </a:pPr>
            <a:r>
              <a:rPr lang="en-US" sz="2800" dirty="0" smtClean="0">
                <a:latin typeface="Helvetica"/>
                <a:cs typeface="Helvetica"/>
              </a:rPr>
              <a:t>    The </a:t>
            </a:r>
            <a:r>
              <a:rPr lang="en-US" sz="2800" dirty="0">
                <a:latin typeface="Helvetica"/>
                <a:cs typeface="Helvetica"/>
              </a:rPr>
              <a:t>Digital Repository Service (DRS) was designed to store the important scholarly, administrative, and archival assets created as part of Northeastern University's mission. Early on in the development of the DRS we recognized a need to highlight the scholarly content, primarily research publications, presentations, datasets, and theses and dissertations. In order to isolate the scholarly content stored in faculty collections, we decided to model the DRS collection structure after the Northeastern community structure and create relationships between the faculty, their scholarly collections, and their respective NU communities, effectively allowing the DRS to query collections for just highlighted scholarly content deposited by faculty.</a:t>
            </a:r>
          </a:p>
          <a:p>
            <a:pPr algn="just">
              <a:lnSpc>
                <a:spcPct val="110000"/>
              </a:lnSpc>
            </a:pPr>
            <a:r>
              <a:rPr lang="en-US" sz="2800" dirty="0" smtClean="0">
                <a:latin typeface="Helvetica"/>
                <a:cs typeface="Helvetica"/>
              </a:rPr>
              <a:t>       The </a:t>
            </a:r>
            <a:r>
              <a:rPr lang="en-US" sz="2800" dirty="0">
                <a:latin typeface="Helvetica"/>
                <a:cs typeface="Helvetica"/>
              </a:rPr>
              <a:t>community structure has not just neatly organized repository content according to the existing Northeastern structure, it has made it easier for the system to leverage the relationships between objects to enhance the discoverability of scholarly content in the repository.</a:t>
            </a:r>
            <a:endParaRPr lang="en-US" sz="2800" dirty="0" smtClean="0">
              <a:latin typeface="Helvetica"/>
              <a:cs typeface="Helvetica"/>
            </a:endParaRPr>
          </a:p>
        </p:txBody>
      </p:sp>
      <p:pic>
        <p:nvPicPr>
          <p:cNvPr id="16" name="Picture 15" descr="NUgraphPor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5201" y="10246753"/>
            <a:ext cx="10361981" cy="14692579"/>
          </a:xfrm>
          <a:prstGeom prst="rect">
            <a:avLst/>
          </a:prstGeom>
          <a:ln w="190500" cmpd="sng">
            <a:solidFill>
              <a:srgbClr val="FFFFFF"/>
            </a:solidFill>
          </a:ln>
        </p:spPr>
      </p:pic>
      <p:pic>
        <p:nvPicPr>
          <p:cNvPr id="11" name="Picture 10" descr="metadatastreams.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77219" y="11545547"/>
            <a:ext cx="8964778" cy="4965192"/>
          </a:xfrm>
          <a:prstGeom prst="rect">
            <a:avLst/>
          </a:prstGeom>
          <a:ln w="190500">
            <a:solidFill>
              <a:schemeClr val="bg1"/>
            </a:solidFill>
          </a:ln>
        </p:spPr>
      </p:pic>
      <p:pic>
        <p:nvPicPr>
          <p:cNvPr id="3" name="Picture 2" descr="smartcollections.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22737" y="20109746"/>
            <a:ext cx="9650578" cy="4736592"/>
          </a:xfrm>
          <a:prstGeom prst="rect">
            <a:avLst/>
          </a:prstGeom>
        </p:spPr>
      </p:pic>
    </p:spTree>
    <p:extLst>
      <p:ext uri="{BB962C8B-B14F-4D97-AF65-F5344CB8AC3E}">
        <p14:creationId xmlns:p14="http://schemas.microsoft.com/office/powerpoint/2010/main" val="394195801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rot="5400000">
            <a:off x="14839381" y="-7863688"/>
            <a:ext cx="2325232" cy="32004000"/>
          </a:xfrm>
          <a:prstGeom prst="rect">
            <a:avLst/>
          </a:prstGeom>
          <a:solidFill>
            <a:srgbClr val="D7DFE1"/>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3" name="Rectangle 2"/>
          <p:cNvSpPr/>
          <p:nvPr/>
        </p:nvSpPr>
        <p:spPr>
          <a:xfrm rot="5400000">
            <a:off x="14839381" y="-12407472"/>
            <a:ext cx="2325232" cy="32004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4" name="Rectangle 3"/>
          <p:cNvSpPr/>
          <p:nvPr/>
        </p:nvSpPr>
        <p:spPr>
          <a:xfrm rot="5400000">
            <a:off x="14839381" y="-14839384"/>
            <a:ext cx="2325232" cy="32004000"/>
          </a:xfrm>
          <a:prstGeom prst="rect">
            <a:avLst/>
          </a:prstGeom>
          <a:solidFill>
            <a:srgbClr val="1C2939"/>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5" name="Rectangle 4"/>
          <p:cNvSpPr/>
          <p:nvPr/>
        </p:nvSpPr>
        <p:spPr>
          <a:xfrm rot="5400000">
            <a:off x="14839384" y="-10188920"/>
            <a:ext cx="2325232" cy="32004000"/>
          </a:xfrm>
          <a:prstGeom prst="rect">
            <a:avLst/>
          </a:prstGeom>
          <a:solidFill>
            <a:srgbClr val="E8EEED"/>
          </a:solidFill>
          <a:ln>
            <a:solidFill>
              <a:srgbClr val="E7ECEE"/>
            </a:solid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6" name="Rectangle 5"/>
          <p:cNvSpPr/>
          <p:nvPr/>
        </p:nvSpPr>
        <p:spPr>
          <a:xfrm rot="5400000">
            <a:off x="14839384" y="-12514152"/>
            <a:ext cx="2325232" cy="32004000"/>
          </a:xfrm>
          <a:prstGeom prst="rect">
            <a:avLst/>
          </a:prstGeom>
          <a:solidFill>
            <a:srgbClr val="2B84D2"/>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7" name="Rectangle 6"/>
          <p:cNvSpPr/>
          <p:nvPr/>
        </p:nvSpPr>
        <p:spPr>
          <a:xfrm rot="5400000">
            <a:off x="14839381" y="-5538456"/>
            <a:ext cx="2325232" cy="32004000"/>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329104" tIns="164551" rIns="329104" bIns="164551" rtlCol="0" anchor="ctr"/>
          <a:lstStyle/>
          <a:p>
            <a:pPr algn="ctr"/>
            <a:endParaRPr lang="en-US">
              <a:latin typeface="Helvetica"/>
              <a:cs typeface="Helvetica"/>
            </a:endParaRPr>
          </a:p>
        </p:txBody>
      </p:sp>
      <p:sp>
        <p:nvSpPr>
          <p:cNvPr id="8" name="TextBox 7"/>
          <p:cNvSpPr txBox="1"/>
          <p:nvPr/>
        </p:nvSpPr>
        <p:spPr>
          <a:xfrm>
            <a:off x="1" y="11762939"/>
            <a:ext cx="5548473" cy="3612142"/>
          </a:xfrm>
          <a:prstGeom prst="rect">
            <a:avLst/>
          </a:prstGeom>
          <a:noFill/>
        </p:spPr>
        <p:txBody>
          <a:bodyPr wrap="square" lIns="72009" tIns="36004" rIns="72009" bIns="36004" rtlCol="0">
            <a:spAutoFit/>
          </a:bodyPr>
          <a:lstStyle/>
          <a:p>
            <a:r>
              <a:rPr lang="en-US" sz="7200" b="1" dirty="0" smtClean="0">
                <a:latin typeface="Helvetica"/>
                <a:cs typeface="Helvetica"/>
              </a:rPr>
              <a:t>Title</a:t>
            </a:r>
          </a:p>
          <a:p>
            <a:r>
              <a:rPr lang="en-US" sz="5400" dirty="0" smtClean="0">
                <a:latin typeface="Garamond"/>
                <a:cs typeface="Garamond"/>
              </a:rPr>
              <a:t>Attribution</a:t>
            </a:r>
          </a:p>
          <a:p>
            <a:r>
              <a:rPr lang="en-US" sz="4400" b="1" dirty="0" smtClean="0">
                <a:latin typeface="Helvetica"/>
                <a:cs typeface="Helvetica"/>
              </a:rPr>
              <a:t>Heading</a:t>
            </a:r>
            <a:endParaRPr lang="en-US" sz="4400" dirty="0" smtClean="0">
              <a:latin typeface="Garamond"/>
              <a:cs typeface="Garamond"/>
            </a:endParaRPr>
          </a:p>
          <a:p>
            <a:r>
              <a:rPr lang="en-US" sz="3200" dirty="0" smtClean="0">
                <a:latin typeface="Helvetica"/>
                <a:cs typeface="Helvetica"/>
              </a:rPr>
              <a:t>Introduction Text</a:t>
            </a:r>
          </a:p>
          <a:p>
            <a:r>
              <a:rPr lang="en-US" sz="2800" dirty="0" smtClean="0">
                <a:latin typeface="Helvetica"/>
                <a:cs typeface="Helvetica"/>
              </a:rPr>
              <a:t>Body </a:t>
            </a:r>
            <a:r>
              <a:rPr lang="en-US" sz="2800" dirty="0">
                <a:latin typeface="Helvetica"/>
                <a:cs typeface="Helvetica"/>
              </a:rPr>
              <a:t>Text</a:t>
            </a:r>
          </a:p>
        </p:txBody>
      </p:sp>
      <p:sp>
        <p:nvSpPr>
          <p:cNvPr id="9" name="TextBox 8"/>
          <p:cNvSpPr txBox="1"/>
          <p:nvPr/>
        </p:nvSpPr>
        <p:spPr>
          <a:xfrm>
            <a:off x="1" y="17245425"/>
            <a:ext cx="9256058" cy="5004364"/>
          </a:xfrm>
          <a:prstGeom prst="rect">
            <a:avLst/>
          </a:prstGeom>
          <a:noFill/>
          <a:ln w="28575" cmpd="sng">
            <a:solidFill>
              <a:schemeClr val="tx1"/>
            </a:solidFill>
          </a:ln>
        </p:spPr>
        <p:txBody>
          <a:bodyPr wrap="square" lIns="329104" tIns="164551" rIns="329104" bIns="164551" rtlCol="0">
            <a:spAutoFit/>
          </a:bodyPr>
          <a:lstStyle/>
          <a:p>
            <a:pPr>
              <a:lnSpc>
                <a:spcPct val="90000"/>
              </a:lnSpc>
            </a:pPr>
            <a:r>
              <a:rPr lang="en-US" sz="6000" b="1" dirty="0" smtClean="0">
                <a:latin typeface="Helvetica"/>
                <a:cs typeface="Helvetica"/>
              </a:rPr>
              <a:t>Heading</a:t>
            </a:r>
          </a:p>
          <a:p>
            <a:pPr>
              <a:lnSpc>
                <a:spcPct val="90000"/>
              </a:lnSpc>
            </a:pPr>
            <a:endParaRPr lang="en-US" sz="1400" dirty="0">
              <a:latin typeface="Helvetica"/>
              <a:cs typeface="Helvetica"/>
            </a:endParaRPr>
          </a:p>
          <a:p>
            <a:pPr>
              <a:lnSpc>
                <a:spcPct val="110000"/>
              </a:lnSpc>
            </a:pPr>
            <a:r>
              <a:rPr lang="en-US" sz="3600" dirty="0" err="1">
                <a:latin typeface="Helvetica"/>
                <a:cs typeface="Helvetica"/>
              </a:rPr>
              <a:t>Lorem</a:t>
            </a:r>
            <a:r>
              <a:rPr lang="en-US" sz="3600" dirty="0">
                <a:latin typeface="Helvetica"/>
                <a:cs typeface="Helvetica"/>
              </a:rPr>
              <a:t> </a:t>
            </a:r>
            <a:r>
              <a:rPr lang="en-US" sz="3600" dirty="0" err="1">
                <a:latin typeface="Helvetica"/>
                <a:cs typeface="Helvetica"/>
              </a:rPr>
              <a:t>ipsum</a:t>
            </a:r>
            <a:r>
              <a:rPr lang="en-US" sz="3600" dirty="0">
                <a:latin typeface="Helvetica"/>
                <a:cs typeface="Helvetica"/>
              </a:rPr>
              <a:t> dolor sit </a:t>
            </a:r>
            <a:r>
              <a:rPr lang="en-US" sz="3600" dirty="0" err="1">
                <a:latin typeface="Helvetica"/>
                <a:cs typeface="Helvetica"/>
              </a:rPr>
              <a:t>amet</a:t>
            </a:r>
            <a:r>
              <a:rPr lang="en-US" sz="3600" dirty="0">
                <a:latin typeface="Helvetica"/>
                <a:cs typeface="Helvetica"/>
              </a:rPr>
              <a:t>, </a:t>
            </a:r>
            <a:r>
              <a:rPr lang="en-US" sz="3600" dirty="0" err="1">
                <a:latin typeface="Helvetica"/>
                <a:cs typeface="Helvetica"/>
              </a:rPr>
              <a:t>consectetur</a:t>
            </a:r>
            <a:r>
              <a:rPr lang="en-US" sz="3600" dirty="0">
                <a:latin typeface="Helvetica"/>
                <a:cs typeface="Helvetica"/>
              </a:rPr>
              <a:t> </a:t>
            </a:r>
            <a:r>
              <a:rPr lang="en-US" sz="3600" dirty="0" err="1">
                <a:latin typeface="Helvetica"/>
                <a:cs typeface="Helvetica"/>
              </a:rPr>
              <a:t>adipiscing</a:t>
            </a:r>
            <a:r>
              <a:rPr lang="en-US" sz="3600" dirty="0">
                <a:latin typeface="Helvetica"/>
                <a:cs typeface="Helvetica"/>
              </a:rPr>
              <a:t> </a:t>
            </a:r>
            <a:r>
              <a:rPr lang="en-US" sz="3600" dirty="0" err="1">
                <a:latin typeface="Helvetica"/>
                <a:cs typeface="Helvetica"/>
              </a:rPr>
              <a:t>elit</a:t>
            </a:r>
            <a:r>
              <a:rPr lang="en-US" sz="3600" dirty="0">
                <a:latin typeface="Helvetica"/>
                <a:cs typeface="Helvetica"/>
              </a:rPr>
              <a:t>, </a:t>
            </a:r>
            <a:r>
              <a:rPr lang="en-US" sz="3600" dirty="0" err="1">
                <a:latin typeface="Helvetica"/>
                <a:cs typeface="Helvetica"/>
              </a:rPr>
              <a:t>sed</a:t>
            </a:r>
            <a:r>
              <a:rPr lang="en-US" sz="3600" dirty="0">
                <a:latin typeface="Helvetica"/>
                <a:cs typeface="Helvetica"/>
              </a:rPr>
              <a:t> do </a:t>
            </a:r>
            <a:r>
              <a:rPr lang="en-US" sz="3600" dirty="0" err="1">
                <a:latin typeface="Helvetica"/>
                <a:cs typeface="Helvetica"/>
              </a:rPr>
              <a:t>eiusmod</a:t>
            </a:r>
            <a:r>
              <a:rPr lang="en-US" sz="3600" dirty="0">
                <a:latin typeface="Helvetica"/>
                <a:cs typeface="Helvetica"/>
              </a:rPr>
              <a:t> </a:t>
            </a:r>
            <a:r>
              <a:rPr lang="en-US" sz="3600" dirty="0" err="1">
                <a:latin typeface="Helvetica"/>
                <a:cs typeface="Helvetica"/>
              </a:rPr>
              <a:t>tempor</a:t>
            </a:r>
            <a:r>
              <a:rPr lang="en-US" sz="3600" dirty="0">
                <a:latin typeface="Helvetica"/>
                <a:cs typeface="Helvetica"/>
              </a:rPr>
              <a:t> </a:t>
            </a:r>
            <a:r>
              <a:rPr lang="en-US" sz="3600" dirty="0" err="1">
                <a:latin typeface="Helvetica"/>
                <a:cs typeface="Helvetica"/>
              </a:rPr>
              <a:t>incididunt</a:t>
            </a:r>
            <a:r>
              <a:rPr lang="en-US" sz="3600" dirty="0">
                <a:latin typeface="Helvetica"/>
                <a:cs typeface="Helvetica"/>
              </a:rPr>
              <a:t> </a:t>
            </a:r>
            <a:r>
              <a:rPr lang="en-US" sz="3600" dirty="0" err="1">
                <a:latin typeface="Helvetica"/>
                <a:cs typeface="Helvetica"/>
              </a:rPr>
              <a:t>ut</a:t>
            </a:r>
            <a:r>
              <a:rPr lang="en-US" sz="3600" dirty="0">
                <a:latin typeface="Helvetica"/>
                <a:cs typeface="Helvetica"/>
              </a:rPr>
              <a:t> </a:t>
            </a:r>
            <a:r>
              <a:rPr lang="en-US" sz="3600" dirty="0" err="1">
                <a:latin typeface="Helvetica"/>
                <a:cs typeface="Helvetica"/>
              </a:rPr>
              <a:t>labore</a:t>
            </a:r>
            <a:r>
              <a:rPr lang="en-US" sz="3600" dirty="0">
                <a:latin typeface="Helvetica"/>
                <a:cs typeface="Helvetica"/>
              </a:rPr>
              <a:t> et </a:t>
            </a:r>
            <a:r>
              <a:rPr lang="en-US" sz="3600" dirty="0" err="1">
                <a:latin typeface="Helvetica"/>
                <a:cs typeface="Helvetica"/>
              </a:rPr>
              <a:t>dolore</a:t>
            </a:r>
            <a:r>
              <a:rPr lang="en-US" sz="3600" dirty="0">
                <a:latin typeface="Helvetica"/>
                <a:cs typeface="Helvetica"/>
              </a:rPr>
              <a:t> magna </a:t>
            </a:r>
            <a:r>
              <a:rPr lang="en-US" sz="3600" dirty="0" err="1">
                <a:latin typeface="Helvetica"/>
                <a:cs typeface="Helvetica"/>
              </a:rPr>
              <a:t>aliqua</a:t>
            </a:r>
            <a:r>
              <a:rPr lang="en-US" sz="3600" dirty="0">
                <a:latin typeface="Helvetica"/>
                <a:cs typeface="Helvetica"/>
              </a:rPr>
              <a:t>. </a:t>
            </a:r>
            <a:r>
              <a:rPr lang="en-US" sz="3600" dirty="0" err="1">
                <a:latin typeface="Helvetica"/>
                <a:cs typeface="Helvetica"/>
              </a:rPr>
              <a:t>Ut</a:t>
            </a:r>
            <a:r>
              <a:rPr lang="en-US" sz="3600" dirty="0">
                <a:latin typeface="Helvetica"/>
                <a:cs typeface="Helvetica"/>
              </a:rPr>
              <a:t> </a:t>
            </a:r>
            <a:r>
              <a:rPr lang="en-US" sz="3600" dirty="0" err="1">
                <a:latin typeface="Helvetica"/>
                <a:cs typeface="Helvetica"/>
              </a:rPr>
              <a:t>enim</a:t>
            </a:r>
            <a:r>
              <a:rPr lang="en-US" sz="3600" dirty="0">
                <a:latin typeface="Helvetica"/>
                <a:cs typeface="Helvetica"/>
              </a:rPr>
              <a:t> ad minim </a:t>
            </a:r>
            <a:r>
              <a:rPr lang="en-US" sz="3600" dirty="0" err="1">
                <a:latin typeface="Helvetica"/>
                <a:cs typeface="Helvetica"/>
              </a:rPr>
              <a:t>veniam</a:t>
            </a:r>
            <a:r>
              <a:rPr lang="en-US" sz="3600" dirty="0">
                <a:latin typeface="Helvetica"/>
                <a:cs typeface="Helvetica"/>
              </a:rPr>
              <a:t>, </a:t>
            </a:r>
            <a:r>
              <a:rPr lang="en-US" sz="3600" dirty="0" err="1">
                <a:latin typeface="Helvetica"/>
                <a:cs typeface="Helvetica"/>
              </a:rPr>
              <a:t>quis</a:t>
            </a:r>
            <a:r>
              <a:rPr lang="en-US" sz="3600" dirty="0">
                <a:latin typeface="Helvetica"/>
                <a:cs typeface="Helvetica"/>
              </a:rPr>
              <a:t> </a:t>
            </a:r>
            <a:r>
              <a:rPr lang="en-US" sz="3600" dirty="0" err="1">
                <a:latin typeface="Helvetica"/>
                <a:cs typeface="Helvetica"/>
              </a:rPr>
              <a:t>nostrud</a:t>
            </a:r>
            <a:r>
              <a:rPr lang="en-US" sz="3600" dirty="0">
                <a:latin typeface="Helvetica"/>
                <a:cs typeface="Helvetica"/>
              </a:rPr>
              <a:t> exercitation </a:t>
            </a:r>
            <a:r>
              <a:rPr lang="en-US" sz="3600" dirty="0" err="1">
                <a:latin typeface="Helvetica"/>
                <a:cs typeface="Helvetica"/>
              </a:rPr>
              <a:t>ullamco</a:t>
            </a:r>
            <a:r>
              <a:rPr lang="en-US" sz="3600" dirty="0">
                <a:latin typeface="Helvetica"/>
                <a:cs typeface="Helvetica"/>
              </a:rPr>
              <a:t> </a:t>
            </a:r>
            <a:r>
              <a:rPr lang="en-US" sz="3600" dirty="0" err="1">
                <a:latin typeface="Helvetica"/>
                <a:cs typeface="Helvetica"/>
              </a:rPr>
              <a:t>laboris</a:t>
            </a:r>
            <a:r>
              <a:rPr lang="en-US" sz="3600" dirty="0">
                <a:latin typeface="Helvetica"/>
                <a:cs typeface="Helvetica"/>
              </a:rPr>
              <a:t> nisi </a:t>
            </a:r>
            <a:r>
              <a:rPr lang="en-US" sz="3600" dirty="0" err="1">
                <a:latin typeface="Helvetica"/>
                <a:cs typeface="Helvetica"/>
              </a:rPr>
              <a:t>ut</a:t>
            </a:r>
            <a:r>
              <a:rPr lang="en-US" sz="3600" dirty="0">
                <a:latin typeface="Helvetica"/>
                <a:cs typeface="Helvetica"/>
              </a:rPr>
              <a:t> </a:t>
            </a:r>
            <a:r>
              <a:rPr lang="en-US" sz="3600" dirty="0" err="1">
                <a:latin typeface="Helvetica"/>
                <a:cs typeface="Helvetica"/>
              </a:rPr>
              <a:t>aliquip</a:t>
            </a:r>
            <a:r>
              <a:rPr lang="en-US" sz="3600" dirty="0">
                <a:latin typeface="Helvetica"/>
                <a:cs typeface="Helvetica"/>
              </a:rPr>
              <a:t> ex </a:t>
            </a:r>
            <a:r>
              <a:rPr lang="en-US" sz="3600" dirty="0" err="1">
                <a:latin typeface="Helvetica"/>
                <a:cs typeface="Helvetica"/>
              </a:rPr>
              <a:t>ea</a:t>
            </a:r>
            <a:r>
              <a:rPr lang="en-US" sz="3600" dirty="0">
                <a:latin typeface="Helvetica"/>
                <a:cs typeface="Helvetica"/>
              </a:rPr>
              <a:t> </a:t>
            </a:r>
            <a:r>
              <a:rPr lang="en-US" sz="3600" dirty="0" err="1">
                <a:latin typeface="Helvetica"/>
                <a:cs typeface="Helvetica"/>
              </a:rPr>
              <a:t>commodo</a:t>
            </a:r>
            <a:r>
              <a:rPr lang="en-US" sz="3600" dirty="0">
                <a:latin typeface="Helvetica"/>
                <a:cs typeface="Helvetica"/>
              </a:rPr>
              <a:t> </a:t>
            </a:r>
            <a:r>
              <a:rPr lang="en-US" sz="3600" dirty="0" err="1">
                <a:latin typeface="Helvetica"/>
                <a:cs typeface="Helvetica"/>
              </a:rPr>
              <a:t>consequat</a:t>
            </a:r>
            <a:r>
              <a:rPr lang="en-US" sz="3600" dirty="0">
                <a:latin typeface="Helvetica"/>
                <a:cs typeface="Helvetica"/>
              </a:rPr>
              <a:t>.</a:t>
            </a:r>
          </a:p>
        </p:txBody>
      </p:sp>
      <p:sp>
        <p:nvSpPr>
          <p:cNvPr id="10" name="Right Arrow 9"/>
          <p:cNvSpPr/>
          <p:nvPr/>
        </p:nvSpPr>
        <p:spPr>
          <a:xfrm>
            <a:off x="12279469" y="14269980"/>
            <a:ext cx="2610412" cy="1287686"/>
          </a:xfrm>
          <a:prstGeom prst="rightArrow">
            <a:avLst/>
          </a:prstGeom>
          <a:solidFill>
            <a:srgbClr val="2B84D2"/>
          </a:solidFill>
          <a:ln>
            <a:solidFill>
              <a:srgbClr val="2B84D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327945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8993</TotalTime>
  <Words>569</Words>
  <Application>Microsoft Macintosh PowerPoint</Application>
  <PresentationFormat>Custom</PresentationFormat>
  <Paragraphs>51</Paragraphs>
  <Slides>2</Slides>
  <Notes>2</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PowerPoint Presentation</vt:lpstr>
      <vt:lpstr>PowerPoint Presentation</vt:lpstr>
    </vt:vector>
  </TitlesOfParts>
  <Company>Northeastern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Sweeney</dc:creator>
  <cp:lastModifiedBy>Sarah Sweeney</cp:lastModifiedBy>
  <cp:revision>112</cp:revision>
  <dcterms:created xsi:type="dcterms:W3CDTF">2015-04-30T21:08:20Z</dcterms:created>
  <dcterms:modified xsi:type="dcterms:W3CDTF">2015-05-29T15:34:21Z</dcterms:modified>
</cp:coreProperties>
</file>

<file path=docProps/thumbnail.jpeg>
</file>